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0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81"/>
    <p:restoredTop sz="94444"/>
  </p:normalViewPr>
  <p:slideViewPr>
    <p:cSldViewPr snapToGrid="0" snapToObjects="1">
      <p:cViewPr varScale="1">
        <p:scale>
          <a:sx n="90" d="100"/>
          <a:sy n="90" d="100"/>
        </p:scale>
        <p:origin x="13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6A9F-F54C-987C-8603CE65100D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6A9F-F54C-987C-8603CE65100D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6A9F-F54C-987C-8603CE65100D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6A9F-F54C-987C-8603CE65100D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6A9F-F54C-987C-8603CE65100D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6A9F-F54C-987C-8603CE65100D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6A9F-F54C-987C-8603CE65100D}"/>
              </c:ext>
            </c:extLst>
          </c:dPt>
          <c:cat>
            <c:strRef>
              <c:f>Sheet1!$A$2:$A$8</c:f>
              <c:strCache>
                <c:ptCount val="7"/>
                <c:pt idx="0">
                  <c:v>Business</c:v>
                </c:pt>
                <c:pt idx="1">
                  <c:v>Criminal Justice (or related field)</c:v>
                </c:pt>
                <c:pt idx="2">
                  <c:v>Education</c:v>
                </c:pt>
                <c:pt idx="3">
                  <c:v>Ministry/Para-Church Ministry/Missions</c:v>
                </c:pt>
                <c:pt idx="4">
                  <c:v>Psychology</c:v>
                </c:pt>
                <c:pt idx="5">
                  <c:v>Sports Science/Coaching/Sports Management/Sports Ministry</c:v>
                </c:pt>
                <c:pt idx="6">
                  <c:v>Other (please specify)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0.35</c:v>
                </c:pt>
                <c:pt idx="1">
                  <c:v>0</c:v>
                </c:pt>
                <c:pt idx="2">
                  <c:v>0.3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A9F-F54C-987C-8603CE651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770A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0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770A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0BEF-CB24-F84F-9024-5FE653B10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DCC Graduate Employment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651F4-6510-784D-AC47-D137C12996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2022 DCC Alumni Survey</a:t>
            </a:r>
          </a:p>
        </p:txBody>
      </p:sp>
    </p:spTree>
    <p:extLst>
      <p:ext uri="{BB962C8B-B14F-4D97-AF65-F5344CB8AC3E}">
        <p14:creationId xmlns:p14="http://schemas.microsoft.com/office/powerpoint/2010/main" val="4012119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658D7-9142-324C-AC13-00A206154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Survey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EF8CE-F51A-D548-8DD9-AD1DE771D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4766" y="774919"/>
            <a:ext cx="7315200" cy="3064870"/>
          </a:xfrm>
        </p:spPr>
        <p:txBody>
          <a:bodyPr>
            <a:normAutofit fontScale="92500"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23 Traditional Graduates in 2024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Survey Opened  April 22, 2024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20 Survey Responses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87% Response Rate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944AAA-8F77-C24D-A269-94ACAF82802C}"/>
              </a:ext>
            </a:extLst>
          </p:cNvPr>
          <p:cNvCxnSpPr>
            <a:cxnSpLocks/>
          </p:cNvCxnSpPr>
          <p:nvPr/>
        </p:nvCxnSpPr>
        <p:spPr>
          <a:xfrm>
            <a:off x="4933625" y="2332987"/>
            <a:ext cx="5078278" cy="0"/>
          </a:xfrm>
          <a:prstGeom prst="line">
            <a:avLst/>
          </a:prstGeom>
          <a:ln>
            <a:solidFill>
              <a:srgbClr val="770A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B47657B-9C4D-5848-AA8C-6EBD7268FCFA}"/>
              </a:ext>
            </a:extLst>
          </p:cNvPr>
          <p:cNvSpPr/>
          <p:nvPr/>
        </p:nvSpPr>
        <p:spPr>
          <a:xfrm>
            <a:off x="3571875" y="759421"/>
            <a:ext cx="7628091" cy="3455391"/>
          </a:xfrm>
          <a:prstGeom prst="rect">
            <a:avLst/>
          </a:prstGeom>
          <a:noFill/>
          <a:ln w="15875">
            <a:solidFill>
              <a:srgbClr val="770A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095126A-CD16-3A4F-B124-2F455EEE58E0}"/>
              </a:ext>
            </a:extLst>
          </p:cNvPr>
          <p:cNvSpPr txBox="1"/>
          <p:nvPr/>
        </p:nvSpPr>
        <p:spPr>
          <a:xfrm>
            <a:off x="0" y="1089625"/>
            <a:ext cx="33321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45% of the class of 2022 have secured a job or intend to keep the one they have now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5% have had at least one interview</a:t>
            </a:r>
          </a:p>
        </p:txBody>
      </p:sp>
      <p:sp>
        <p:nvSpPr>
          <p:cNvPr id="10" name="Title">
            <a:extLst>
              <a:ext uri="{FF2B5EF4-FFF2-40B4-BE49-F238E27FC236}">
                <a16:creationId xmlns:a16="http://schemas.microsoft.com/office/drawing/2014/main" id="{9F9D6754-382A-7EB7-DC50-E52C23FD0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3325" y="466389"/>
            <a:ext cx="7701798" cy="1048068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Where are you in your employment plans for after graduation? (Check all that apply)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2" name="Title">
            <a:extLst>
              <a:ext uri="{FF2B5EF4-FFF2-40B4-BE49-F238E27FC236}">
                <a16:creationId xmlns:a16="http://schemas.microsoft.com/office/drawing/2014/main" id="{551974D7-EF47-8CF4-9467-70F8F3CD1845}"/>
              </a:ext>
            </a:extLst>
          </p:cNvPr>
          <p:cNvSpPr txBox="1">
            <a:spLocks/>
          </p:cNvSpPr>
          <p:nvPr/>
        </p:nvSpPr>
        <p:spPr>
          <a:xfrm>
            <a:off x="3609472" y="1499045"/>
            <a:ext cx="8229600" cy="386899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Answered:20 Skipped: 0</a:t>
            </a:r>
          </a:p>
        </p:txBody>
      </p:sp>
      <p:graphicFrame>
        <p:nvGraphicFramePr>
          <p:cNvPr id="14" name="Table Placeholder">
            <a:extLst>
              <a:ext uri="{FF2B5EF4-FFF2-40B4-BE49-F238E27FC236}">
                <a16:creationId xmlns:a16="http://schemas.microsoft.com/office/drawing/2014/main" id="{3D657898-E4DC-285F-E531-84DD616B0B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4154164"/>
              </p:ext>
            </p:extLst>
          </p:nvPr>
        </p:nvGraphicFramePr>
        <p:xfrm>
          <a:off x="3609472" y="1885943"/>
          <a:ext cx="8020554" cy="468184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673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3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3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38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82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am applying for jobs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40.0%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07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have had at least one interview for a job after graduation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5.00%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07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have secured a job offer and will be starting soon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15.00%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07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intend to continue working the job I currently have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30.0%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07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do not plan to work a job immediately after graduation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5.00%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07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am currently unsure of what to do next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82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38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2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095126A-CD16-3A4F-B124-2F455EEE58E0}"/>
              </a:ext>
            </a:extLst>
          </p:cNvPr>
          <p:cNvSpPr txBox="1"/>
          <p:nvPr/>
        </p:nvSpPr>
        <p:spPr>
          <a:xfrm>
            <a:off x="-92989" y="883618"/>
            <a:ext cx="3603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Of those who knew their annual salary, 39% expect to make between $30,000 and $50,000 annually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And 28% expect to make over $50,000 annually</a:t>
            </a: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8E15AA1E-C6C7-8E09-11B5-6CFAE81E4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050" y="300386"/>
            <a:ext cx="7730374" cy="101405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If you know your annual salary range, what is </a:t>
            </a:r>
            <a:r>
              <a:rPr lang="en-GB" dirty="0"/>
              <a:t>it? (optional)</a:t>
            </a:r>
            <a:endParaRPr dirty="0"/>
          </a:p>
        </p:txBody>
      </p:sp>
      <p:sp>
        <p:nvSpPr>
          <p:cNvPr id="7" name="Title">
            <a:extLst>
              <a:ext uri="{FF2B5EF4-FFF2-40B4-BE49-F238E27FC236}">
                <a16:creationId xmlns:a16="http://schemas.microsoft.com/office/drawing/2014/main" id="{FD91A0FF-3662-E695-4425-C152FFB7E143}"/>
              </a:ext>
            </a:extLst>
          </p:cNvPr>
          <p:cNvSpPr txBox="1">
            <a:spLocks/>
          </p:cNvSpPr>
          <p:nvPr/>
        </p:nvSpPr>
        <p:spPr>
          <a:xfrm>
            <a:off x="3962400" y="847162"/>
            <a:ext cx="8229600" cy="352984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Answered: 18 Skipped: 2</a:t>
            </a:r>
          </a:p>
        </p:txBody>
      </p:sp>
      <p:graphicFrame>
        <p:nvGraphicFramePr>
          <p:cNvPr id="11" name="Table Placeholder">
            <a:extLst>
              <a:ext uri="{FF2B5EF4-FFF2-40B4-BE49-F238E27FC236}">
                <a16:creationId xmlns:a16="http://schemas.microsoft.com/office/drawing/2014/main" id="{BFDC7E83-B38C-2A28-F2E3-FB9797C8AF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773933"/>
              </p:ext>
            </p:extLst>
          </p:nvPr>
        </p:nvGraphicFramePr>
        <p:xfrm>
          <a:off x="3510191" y="1252154"/>
          <a:ext cx="8049234" cy="4979821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683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3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3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2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591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Under $15,000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591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Between $15,000 and $29,999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591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Between $30,000 and $49,999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38.89%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591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Between $50,000 and $74,999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27.78%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591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Between $75,000 and $99,999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11.11%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591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Between $100,000 and $150,000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591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 $150,000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591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do not know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22.22%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72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86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24912AD-0212-6557-268F-3185011498A8}"/>
              </a:ext>
            </a:extLst>
          </p:cNvPr>
          <p:cNvSpPr txBox="1"/>
          <p:nvPr/>
        </p:nvSpPr>
        <p:spPr>
          <a:xfrm>
            <a:off x="170481" y="840754"/>
            <a:ext cx="309966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</a:rPr>
              <a:t>15% expect to serve in a Ministry of some kind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</a:rPr>
              <a:t>35% expect to go into a business field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</a:rPr>
              <a:t>30% expect to go into Education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>
                <a:solidFill>
                  <a:schemeClr val="bg1"/>
                </a:solidFill>
              </a:rPr>
              <a:t>25% expect to go a Sports field</a:t>
            </a:r>
          </a:p>
        </p:txBody>
      </p:sp>
      <p:sp>
        <p:nvSpPr>
          <p:cNvPr id="11" name="Title">
            <a:extLst>
              <a:ext uri="{FF2B5EF4-FFF2-40B4-BE49-F238E27FC236}">
                <a16:creationId xmlns:a16="http://schemas.microsoft.com/office/drawing/2014/main" id="{FA782A0D-E7FB-1312-4E4F-66E35CFE41DD}"/>
              </a:ext>
            </a:extLst>
          </p:cNvPr>
          <p:cNvSpPr txBox="1">
            <a:spLocks/>
          </p:cNvSpPr>
          <p:nvPr/>
        </p:nvSpPr>
        <p:spPr>
          <a:xfrm>
            <a:off x="3692339" y="508336"/>
            <a:ext cx="8229600" cy="5487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tx1"/>
                </a:solidFill>
              </a:rPr>
              <a:t>I plan to go into this field (check all that apply*):</a:t>
            </a:r>
          </a:p>
        </p:txBody>
      </p:sp>
      <p:sp>
        <p:nvSpPr>
          <p:cNvPr id="12" name="Title">
            <a:extLst>
              <a:ext uri="{FF2B5EF4-FFF2-40B4-BE49-F238E27FC236}">
                <a16:creationId xmlns:a16="http://schemas.microsoft.com/office/drawing/2014/main" id="{3FDF4309-EB3D-38D2-CCBC-1ECBB1FFE6E0}"/>
              </a:ext>
            </a:extLst>
          </p:cNvPr>
          <p:cNvSpPr txBox="1">
            <a:spLocks/>
          </p:cNvSpPr>
          <p:nvPr/>
        </p:nvSpPr>
        <p:spPr>
          <a:xfrm>
            <a:off x="3692339" y="1095696"/>
            <a:ext cx="8003858" cy="404498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Answered: 20   Skipped: 0</a:t>
            </a:r>
          </a:p>
        </p:txBody>
      </p:sp>
      <p:sp>
        <p:nvSpPr>
          <p:cNvPr id="17" name="Title">
            <a:extLst>
              <a:ext uri="{FF2B5EF4-FFF2-40B4-BE49-F238E27FC236}">
                <a16:creationId xmlns:a16="http://schemas.microsoft.com/office/drawing/2014/main" id="{61CE2BE8-A67B-1A96-DFFE-2B88B49CA8B8}"/>
              </a:ext>
            </a:extLst>
          </p:cNvPr>
          <p:cNvSpPr txBox="1">
            <a:spLocks/>
          </p:cNvSpPr>
          <p:nvPr/>
        </p:nvSpPr>
        <p:spPr>
          <a:xfrm>
            <a:off x="3500438" y="6001000"/>
            <a:ext cx="8421501" cy="671263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* Since students could pick more than one, the percentages add up to over 100%</a:t>
            </a:r>
          </a:p>
        </p:txBody>
      </p:sp>
      <p:graphicFrame>
        <p:nvGraphicFramePr>
          <p:cNvPr id="18" name="Chart Placeholder">
            <a:extLst>
              <a:ext uri="{FF2B5EF4-FFF2-40B4-BE49-F238E27FC236}">
                <a16:creationId xmlns:a16="http://schemas.microsoft.com/office/drawing/2014/main" id="{BFE6E1C2-18DE-A349-0F20-7227D8BB5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53307"/>
              </p:ext>
            </p:extLst>
          </p:nvPr>
        </p:nvGraphicFramePr>
        <p:xfrm>
          <a:off x="3500438" y="1966090"/>
          <a:ext cx="7829550" cy="3934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24912AD-0212-6557-268F-3185011498A8}"/>
              </a:ext>
            </a:extLst>
          </p:cNvPr>
          <p:cNvSpPr txBox="1"/>
          <p:nvPr/>
        </p:nvSpPr>
        <p:spPr>
          <a:xfrm>
            <a:off x="139485" y="883618"/>
            <a:ext cx="32081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20% plan to go to graduate school immediately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35% hope to go to graduate school when the time is right</a:t>
            </a:r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F99768CF-B58F-3B94-8D4E-9E3E126EDD15}"/>
              </a:ext>
            </a:extLst>
          </p:cNvPr>
          <p:cNvSpPr txBox="1">
            <a:spLocks/>
          </p:cNvSpPr>
          <p:nvPr/>
        </p:nvSpPr>
        <p:spPr>
          <a:xfrm>
            <a:off x="3671842" y="883618"/>
            <a:ext cx="6838820" cy="5487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tx1"/>
                </a:solidFill>
              </a:rPr>
              <a:t>Do you plan to go to graduate school?</a:t>
            </a:r>
          </a:p>
        </p:txBody>
      </p:sp>
      <p:sp>
        <p:nvSpPr>
          <p:cNvPr id="9" name="Title">
            <a:extLst>
              <a:ext uri="{FF2B5EF4-FFF2-40B4-BE49-F238E27FC236}">
                <a16:creationId xmlns:a16="http://schemas.microsoft.com/office/drawing/2014/main" id="{B70394B7-A626-2C8E-1977-F6D58CC93ECD}"/>
              </a:ext>
            </a:extLst>
          </p:cNvPr>
          <p:cNvSpPr txBox="1">
            <a:spLocks/>
          </p:cNvSpPr>
          <p:nvPr/>
        </p:nvSpPr>
        <p:spPr>
          <a:xfrm>
            <a:off x="3680028" y="1487544"/>
            <a:ext cx="6838820" cy="369831"/>
          </a:xfrm>
          <a:prstGeom prst="rect">
            <a:avLst/>
          </a:prstGeom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Answered: 20   Skipped: 0</a:t>
            </a:r>
          </a:p>
        </p:txBody>
      </p:sp>
      <p:graphicFrame>
        <p:nvGraphicFramePr>
          <p:cNvPr id="13" name="Table Placeholder">
            <a:extLst>
              <a:ext uri="{FF2B5EF4-FFF2-40B4-BE49-F238E27FC236}">
                <a16:creationId xmlns:a16="http://schemas.microsoft.com/office/drawing/2014/main" id="{CC51BC6B-252A-01B8-01BA-411A546287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104289"/>
              </p:ext>
            </p:extLst>
          </p:nvPr>
        </p:nvGraphicFramePr>
        <p:xfrm>
          <a:off x="3591252" y="1973319"/>
          <a:ext cx="7817313" cy="294898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605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5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5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388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965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Yes, right away after graduation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20.0%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582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Yes, but in the future when the time is right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35.00%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582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No. I do not intend to go to graduate school.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45.00%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388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</a:t>
                      </a:r>
                    </a:p>
                  </a:txBody>
                  <a:tcPr marL="102116" marR="102116" marT="51058" marB="51058"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54272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DCC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8D2629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10828</TotalTime>
  <Words>441</Words>
  <Application>Microsoft Macintosh PowerPoint</Application>
  <PresentationFormat>Widescreen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Corbel</vt:lpstr>
      <vt:lpstr>Wingdings</vt:lpstr>
      <vt:lpstr>Wingdings 2</vt:lpstr>
      <vt:lpstr>Frame</vt:lpstr>
      <vt:lpstr>DCC Graduate Employment Data</vt:lpstr>
      <vt:lpstr>2024 Survey Details</vt:lpstr>
      <vt:lpstr>Where are you in your employment plans for after graduation? (Check all that apply)</vt:lpstr>
      <vt:lpstr>If you know your annual salary range, what is it? (optional)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Graduate Employment Data</dc:title>
  <dc:creator>Bruce Long</dc:creator>
  <cp:lastModifiedBy>Bruce Long</cp:lastModifiedBy>
  <cp:revision>19</cp:revision>
  <dcterms:created xsi:type="dcterms:W3CDTF">2021-12-08T15:55:17Z</dcterms:created>
  <dcterms:modified xsi:type="dcterms:W3CDTF">2024-05-16T14:28:47Z</dcterms:modified>
</cp:coreProperties>
</file>