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0A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88"/>
    <p:restoredTop sz="94444"/>
  </p:normalViewPr>
  <p:slideViewPr>
    <p:cSldViewPr snapToGrid="0" snapToObjects="1">
      <p:cViewPr varScale="1">
        <p:scale>
          <a:sx n="90" d="100"/>
          <a:sy n="90" d="100"/>
        </p:scale>
        <p:origin x="17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blong/Downloads/Class%20of%202022%20Addendum%20to%20Employment%20and%20Job%20Placement%20Surv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US"/>
              <a:t>Do you plan to go to graduate school?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3'!$A$4:$A$6</c:f>
              <c:strCache>
                <c:ptCount val="3"/>
                <c:pt idx="0">
                  <c:v>Yes. Right away.</c:v>
                </c:pt>
                <c:pt idx="1">
                  <c:v>Yes, but in the future when the time is right.</c:v>
                </c:pt>
                <c:pt idx="2">
                  <c:v>No. I do not plan to go to graduate school</c:v>
                </c:pt>
              </c:strCache>
            </c:strRef>
          </c:cat>
          <c:val>
            <c:numRef>
              <c:f>'Question 3'!$B$4:$B$6</c:f>
              <c:numCache>
                <c:formatCode>0.00%</c:formatCode>
                <c:ptCount val="3"/>
                <c:pt idx="0">
                  <c:v>0.21429999999999999</c:v>
                </c:pt>
                <c:pt idx="1">
                  <c:v>0.42859999999999998</c:v>
                </c:pt>
                <c:pt idx="2">
                  <c:v>0.35709999999999997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8E-CF46-AABC-88B66FAB8E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770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40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rgbClr val="770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0BEF-CB24-F84F-9024-5FE653B100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DCC Graduate Employment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651F4-6510-784D-AC47-D137C12996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From 2022 DCC Alumni Survey</a:t>
            </a:r>
          </a:p>
        </p:txBody>
      </p:sp>
    </p:spTree>
    <p:extLst>
      <p:ext uri="{BB962C8B-B14F-4D97-AF65-F5344CB8AC3E}">
        <p14:creationId xmlns:p14="http://schemas.microsoft.com/office/powerpoint/2010/main" val="4012119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58D7-9142-324C-AC13-00A206154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Survey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EF8CE-F51A-D548-8DD9-AD1DE771D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4766" y="774919"/>
            <a:ext cx="7315200" cy="224329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38 Graduates in 2022</a:t>
            </a:r>
            <a:endParaRPr lang="en-US" sz="3200" dirty="0"/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36 Survey Responses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4400" dirty="0"/>
              <a:t>95% Response Rate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944AAA-8F77-C24D-A269-94ACAF82802C}"/>
              </a:ext>
            </a:extLst>
          </p:cNvPr>
          <p:cNvCxnSpPr>
            <a:cxnSpLocks/>
          </p:cNvCxnSpPr>
          <p:nvPr/>
        </p:nvCxnSpPr>
        <p:spPr>
          <a:xfrm>
            <a:off x="4933625" y="2247259"/>
            <a:ext cx="5078278" cy="0"/>
          </a:xfrm>
          <a:prstGeom prst="line">
            <a:avLst/>
          </a:prstGeom>
          <a:ln>
            <a:solidFill>
              <a:srgbClr val="770A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B47657B-9C4D-5848-AA8C-6EBD7268FCFA}"/>
              </a:ext>
            </a:extLst>
          </p:cNvPr>
          <p:cNvSpPr/>
          <p:nvPr/>
        </p:nvSpPr>
        <p:spPr>
          <a:xfrm>
            <a:off x="3693478" y="759422"/>
            <a:ext cx="7506488" cy="2258790"/>
          </a:xfrm>
          <a:prstGeom prst="rect">
            <a:avLst/>
          </a:prstGeom>
          <a:noFill/>
          <a:ln w="15875">
            <a:solidFill>
              <a:srgbClr val="770A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2EF625-DCE0-8EDF-68E1-F9C5A3AC562F}"/>
              </a:ext>
            </a:extLst>
          </p:cNvPr>
          <p:cNvSpPr txBox="1">
            <a:spLocks/>
          </p:cNvSpPr>
          <p:nvPr/>
        </p:nvSpPr>
        <p:spPr>
          <a:xfrm>
            <a:off x="3789122" y="3202763"/>
            <a:ext cx="7315200" cy="3027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</a:pPr>
            <a:r>
              <a:rPr lang="en-US" sz="4400" dirty="0"/>
              <a:t>Main Survey Opened April 27, 2022</a:t>
            </a:r>
          </a:p>
          <a:p>
            <a:pPr>
              <a:spcBef>
                <a:spcPts val="800"/>
              </a:spcBef>
            </a:pPr>
            <a:r>
              <a:rPr lang="en-US" sz="4400" dirty="0"/>
              <a:t>An addendum to that survey was opened May 7 to clarify some data.</a:t>
            </a:r>
          </a:p>
          <a:p>
            <a:pPr>
              <a:spcBef>
                <a:spcPts val="800"/>
              </a:spcBef>
            </a:pPr>
            <a:r>
              <a:rPr lang="en-US" sz="4400" dirty="0"/>
              <a:t>28 responded to the addendum survey (2 questions) which was a 73% response.</a:t>
            </a:r>
          </a:p>
        </p:txBody>
      </p:sp>
    </p:spTree>
    <p:extLst>
      <p:ext uri="{BB962C8B-B14F-4D97-AF65-F5344CB8AC3E}">
        <p14:creationId xmlns:p14="http://schemas.microsoft.com/office/powerpoint/2010/main" val="323149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95126A-CD16-3A4F-B124-2F455EEE58E0}"/>
              </a:ext>
            </a:extLst>
          </p:cNvPr>
          <p:cNvSpPr txBox="1"/>
          <p:nvPr/>
        </p:nvSpPr>
        <p:spPr>
          <a:xfrm>
            <a:off x="0" y="1089625"/>
            <a:ext cx="33321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40% of the class of 2022 have secured a job or intend to keep the one they have now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28% are actively looking for jobs </a:t>
            </a:r>
          </a:p>
        </p:txBody>
      </p:sp>
      <p:pic>
        <p:nvPicPr>
          <p:cNvPr id="7" name="Picture 6" descr="table661314630.png">
            <a:extLst>
              <a:ext uri="{FF2B5EF4-FFF2-40B4-BE49-F238E27FC236}">
                <a16:creationId xmlns:a16="http://schemas.microsoft.com/office/drawing/2014/main" id="{5FDA361F-80B2-0B03-52C0-97E1EAF94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6091" y="2249504"/>
            <a:ext cx="7769620" cy="349240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D62C444-B3FD-B648-32F7-843E4ADE0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6091" y="1558063"/>
            <a:ext cx="5332506" cy="249144"/>
          </a:xfrm>
        </p:spPr>
        <p:txBody>
          <a:bodyPr>
            <a:normAutofit fontScale="62500" lnSpcReduction="20000"/>
          </a:bodyPr>
          <a:lstStyle/>
          <a:p>
            <a:r>
              <a:rPr dirty="0"/>
              <a:t>Answered: 35    Skipped: 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155D83-49E9-4E83-C1E9-502614C5D1E0}"/>
              </a:ext>
            </a:extLst>
          </p:cNvPr>
          <p:cNvSpPr/>
          <p:nvPr/>
        </p:nvSpPr>
        <p:spPr>
          <a:xfrm>
            <a:off x="3696904" y="1029493"/>
            <a:ext cx="76819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Where are you in your plans for after graduation?</a:t>
            </a:r>
          </a:p>
        </p:txBody>
      </p:sp>
    </p:spTree>
    <p:extLst>
      <p:ext uri="{BB962C8B-B14F-4D97-AF65-F5344CB8AC3E}">
        <p14:creationId xmlns:p14="http://schemas.microsoft.com/office/powerpoint/2010/main" val="313427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095126A-CD16-3A4F-B124-2F455EEE58E0}"/>
              </a:ext>
            </a:extLst>
          </p:cNvPr>
          <p:cNvSpPr txBox="1"/>
          <p:nvPr/>
        </p:nvSpPr>
        <p:spPr>
          <a:xfrm>
            <a:off x="-92989" y="883618"/>
            <a:ext cx="36031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Of those who knew their annual salary, 39% expect to make between $30,000 and $50,000 annually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And 39% expect to make over $50,000 annually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8403D38-77E9-B8D1-F1C9-E4F0B07DA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784" y="1418577"/>
            <a:ext cx="5332506" cy="249144"/>
          </a:xfrm>
        </p:spPr>
        <p:txBody>
          <a:bodyPr>
            <a:normAutofit fontScale="62500" lnSpcReduction="20000"/>
          </a:bodyPr>
          <a:lstStyle/>
          <a:p>
            <a:r>
              <a:rPr dirty="0"/>
              <a:t>Answered: 25    Skipped: 11</a:t>
            </a:r>
          </a:p>
        </p:txBody>
      </p:sp>
      <p:pic>
        <p:nvPicPr>
          <p:cNvPr id="10" name="Picture 9" descr="table661314660.png">
            <a:extLst>
              <a:ext uri="{FF2B5EF4-FFF2-40B4-BE49-F238E27FC236}">
                <a16:creationId xmlns:a16="http://schemas.microsoft.com/office/drawing/2014/main" id="{11F60E72-38A5-C1AC-6A34-26FCAC25A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3179" y="1964056"/>
            <a:ext cx="8133175" cy="408028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F347374-FE68-7136-4418-17D0BEB5401E}"/>
              </a:ext>
            </a:extLst>
          </p:cNvPr>
          <p:cNvSpPr/>
          <p:nvPr/>
        </p:nvSpPr>
        <p:spPr>
          <a:xfrm>
            <a:off x="3493521" y="882013"/>
            <a:ext cx="82176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If you know your annual salary range, what is it? </a:t>
            </a:r>
            <a:r>
              <a:rPr lang="en-US" dirty="0"/>
              <a:t>(optional)</a:t>
            </a:r>
          </a:p>
        </p:txBody>
      </p:sp>
    </p:spTree>
    <p:extLst>
      <p:ext uri="{BB962C8B-B14F-4D97-AF65-F5344CB8AC3E}">
        <p14:creationId xmlns:p14="http://schemas.microsoft.com/office/powerpoint/2010/main" val="2703865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9268" y="644133"/>
            <a:ext cx="7315200" cy="581932"/>
          </a:xfrm>
        </p:spPr>
        <p:txBody>
          <a:bodyPr>
            <a:normAutofit fontScale="90000"/>
          </a:bodyPr>
          <a:lstStyle/>
          <a:p>
            <a:r>
              <a:rPr dirty="0">
                <a:solidFill>
                  <a:schemeClr val="tx1"/>
                </a:solidFill>
              </a:rPr>
              <a:t>I plan to go into this field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sz="2700" dirty="0">
                <a:solidFill>
                  <a:schemeClr val="tx1"/>
                </a:solidFill>
              </a:rPr>
              <a:t>(Check all that apply)</a:t>
            </a:r>
            <a:endParaRPr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07060" y="1446040"/>
            <a:ext cx="7315200" cy="5120640"/>
          </a:xfrm>
        </p:spPr>
        <p:txBody>
          <a:bodyPr/>
          <a:lstStyle/>
          <a:p>
            <a:r>
              <a:rPr dirty="0"/>
              <a:t>Answered: 28    Skipped: 0</a:t>
            </a:r>
          </a:p>
        </p:txBody>
      </p:sp>
      <p:pic>
        <p:nvPicPr>
          <p:cNvPr id="4" name="Picture 3" descr="chart6914897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4852" y="1446039"/>
            <a:ext cx="8140870" cy="5070913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5BF5949-CCB5-372C-EC3F-B0DEDD0AEBC6}"/>
              </a:ext>
            </a:extLst>
          </p:cNvPr>
          <p:cNvSpPr txBox="1">
            <a:spLocks/>
          </p:cNvSpPr>
          <p:nvPr/>
        </p:nvSpPr>
        <p:spPr>
          <a:xfrm>
            <a:off x="3869268" y="1196895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Answered: 28    Skipped: 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4912AD-0212-6557-268F-3185011498A8}"/>
              </a:ext>
            </a:extLst>
          </p:cNvPr>
          <p:cNvSpPr txBox="1"/>
          <p:nvPr/>
        </p:nvSpPr>
        <p:spPr>
          <a:xfrm>
            <a:off x="170481" y="883618"/>
            <a:ext cx="309966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36% expect to serve in a Ministry of some kind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A Ministry area is the largest field chosen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24912AD-0212-6557-268F-3185011498A8}"/>
              </a:ext>
            </a:extLst>
          </p:cNvPr>
          <p:cNvSpPr txBox="1"/>
          <p:nvPr/>
        </p:nvSpPr>
        <p:spPr>
          <a:xfrm>
            <a:off x="139485" y="883618"/>
            <a:ext cx="32081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22% plan to go to graduate school immediately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3200" dirty="0">
                <a:solidFill>
                  <a:schemeClr val="bg1"/>
                </a:solidFill>
              </a:rPr>
              <a:t>43% hope to go to graduate school when the time is right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7CA3C4F-CCA1-FDC8-346D-90540391D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9354" y="1558059"/>
            <a:ext cx="5332506" cy="249144"/>
          </a:xfrm>
        </p:spPr>
        <p:txBody>
          <a:bodyPr>
            <a:normAutofit fontScale="62500" lnSpcReduction="20000"/>
          </a:bodyPr>
          <a:lstStyle/>
          <a:p>
            <a:r>
              <a:rPr dirty="0"/>
              <a:t>Answered: 28    Skipped: 0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DA930E3-299B-1FA5-5210-5376115E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6798" y="768117"/>
            <a:ext cx="7315200" cy="58193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Do you plan to go to graduate school?</a:t>
            </a:r>
            <a:endParaRPr sz="2700" dirty="0">
              <a:solidFill>
                <a:schemeClr val="tx1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278327"/>
              </p:ext>
            </p:extLst>
          </p:nvPr>
        </p:nvGraphicFramePr>
        <p:xfrm>
          <a:off x="3808254" y="2059941"/>
          <a:ext cx="6716570" cy="4029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7542722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DCC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8D2629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9805</TotalTime>
  <Words>245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Corbel</vt:lpstr>
      <vt:lpstr>Wingdings</vt:lpstr>
      <vt:lpstr>Wingdings 2</vt:lpstr>
      <vt:lpstr>Frame</vt:lpstr>
      <vt:lpstr>DCC Graduate Employment Data</vt:lpstr>
      <vt:lpstr>2022 Survey Details</vt:lpstr>
      <vt:lpstr>PowerPoint Presentation</vt:lpstr>
      <vt:lpstr>PowerPoint Presentation</vt:lpstr>
      <vt:lpstr>I plan to go into this field (Check all that apply)</vt:lpstr>
      <vt:lpstr>Do you plan to go to graduate school?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Graduate Employment Data</dc:title>
  <dc:creator>Bruce Long</dc:creator>
  <cp:lastModifiedBy>Bruce Long</cp:lastModifiedBy>
  <cp:revision>14</cp:revision>
  <dcterms:created xsi:type="dcterms:W3CDTF">2021-12-08T15:55:17Z</dcterms:created>
  <dcterms:modified xsi:type="dcterms:W3CDTF">2022-05-23T21:41:38Z</dcterms:modified>
</cp:coreProperties>
</file>